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4630400" cy="8229600"/>
  <p:notesSz cx="8229600" cy="14630400"/>
  <p:embeddedFontLst>
    <p:embeddedFont>
      <p:font typeface="Garamond" panose="02020404030301010803" pitchFamily="18" charset="0"/>
      <p:regular r:id="rId11"/>
      <p:bold r:id="rId12"/>
      <p:italic r:id="rId13"/>
    </p:embeddedFont>
    <p:embeddedFont>
      <p:font typeface="Inter" panose="020B0604020202020204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47" autoAdjust="0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393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6857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0321" y="0"/>
            <a:ext cx="14677392" cy="8227457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1046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8965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58147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3596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2150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3412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83938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53828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22892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08719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477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1267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60349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1349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46720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04599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64869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27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7929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028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4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4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67701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86347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912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75740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6352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8883" y="0"/>
            <a:ext cx="14675954" cy="8227457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848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626" y="734096"/>
            <a:ext cx="5316754" cy="67549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44927" y="1769286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E-Market Place 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1044928" y="38859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Name  :- Patni Chirag 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044927" y="45494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Enroll No.  :- 23002170110141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44928" y="51255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 :- CE     Roll:- 46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753414"/>
            <a:ext cx="4778062" cy="67420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51368" y="2185080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1051368" y="347043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it?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1051368" y="4092209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Python-based application facilitates online shopping, allowing users to browse, add to cart, and purchase items from an e-marketplace.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47043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4856321" y="4087178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 incorporates essential features such as user authentication, product browsing with filtering, a shopping cart, and a comprehensive billing system.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0533" y="227423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 Schema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980533" y="38333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signin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980533" y="44500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details including user_id, name, email, password, and phone number.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506793" y="38333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5506793" y="443807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details including product_id, name, brand, color, size, rating, and price.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033053" y="38333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pending_cart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10033053" y="4450080"/>
            <a:ext cx="369582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Cart details including </a:t>
            </a:r>
            <a:r>
              <a:rPr lang="en-US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pending_cart_id,user_id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product_id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quantity.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49710" y="1310680"/>
            <a:ext cx="3915013" cy="669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4800" b="1" kern="0" spc="-62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ER-Diagram</a:t>
            </a:r>
            <a:r>
              <a:rPr lang="en-US" sz="3050" b="1" kern="0" spc="-62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endParaRPr lang="en-US" sz="3050" dirty="0"/>
          </a:p>
        </p:txBody>
      </p:sp>
      <p:sp>
        <p:nvSpPr>
          <p:cNvPr id="25" name="Text 23"/>
          <p:cNvSpPr/>
          <p:nvPr/>
        </p:nvSpPr>
        <p:spPr>
          <a:xfrm>
            <a:off x="498277" y="7739777"/>
            <a:ext cx="13633847" cy="235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2">
              <a:lnSpc>
                <a:spcPts val="1750"/>
              </a:lnSpc>
              <a:buSzPct val="100000"/>
            </a:pPr>
            <a:endParaRPr lang="en-US" sz="11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0C3CEB-7C4A-3D0A-451D-449AE70259F7}"/>
              </a:ext>
            </a:extLst>
          </p:cNvPr>
          <p:cNvSpPr/>
          <p:nvPr/>
        </p:nvSpPr>
        <p:spPr>
          <a:xfrm>
            <a:off x="1838458" y="3889421"/>
            <a:ext cx="1616298" cy="48295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Signin</a:t>
            </a:r>
            <a:endParaRPr lang="en-IN" sz="2000" b="1" dirty="0"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51DD500D-44BE-F6D7-6A0C-2D0E206A27C9}"/>
              </a:ext>
            </a:extLst>
          </p:cNvPr>
          <p:cNvSpPr/>
          <p:nvPr/>
        </p:nvSpPr>
        <p:spPr>
          <a:xfrm>
            <a:off x="6143223" y="3454757"/>
            <a:ext cx="2215166" cy="132008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Pandingcart</a:t>
            </a:r>
            <a:endParaRPr lang="en-IN" sz="2000" b="1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033D525-9D09-1252-451E-CBF2BEC66A2E}"/>
              </a:ext>
            </a:extLst>
          </p:cNvPr>
          <p:cNvSpPr/>
          <p:nvPr/>
        </p:nvSpPr>
        <p:spPr>
          <a:xfrm>
            <a:off x="839568" y="3097155"/>
            <a:ext cx="1388561" cy="48295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email</a:t>
            </a:r>
            <a:endParaRPr lang="en-IN" b="1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6570679-4DC1-E06D-BA6C-CF8D0C9677FB}"/>
              </a:ext>
            </a:extLst>
          </p:cNvPr>
          <p:cNvSpPr/>
          <p:nvPr/>
        </p:nvSpPr>
        <p:spPr>
          <a:xfrm>
            <a:off x="1952327" y="2497698"/>
            <a:ext cx="1388561" cy="48295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name</a:t>
            </a:r>
            <a:endParaRPr lang="en-IN" b="1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1A5ED9E-A6F2-D60C-43D5-91520120B4D0}"/>
              </a:ext>
            </a:extLst>
          </p:cNvPr>
          <p:cNvSpPr/>
          <p:nvPr/>
        </p:nvSpPr>
        <p:spPr>
          <a:xfrm>
            <a:off x="3036278" y="4798186"/>
            <a:ext cx="1420968" cy="62505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Phone</a:t>
            </a:r>
          </a:p>
          <a:p>
            <a:pPr algn="ctr"/>
            <a:r>
              <a:rPr lang="en-US" b="1" dirty="0"/>
              <a:t>number</a:t>
            </a:r>
            <a:endParaRPr lang="en-IN" b="1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FDE5DEE-4458-6176-273F-C0A39D28C9C4}"/>
              </a:ext>
            </a:extLst>
          </p:cNvPr>
          <p:cNvSpPr/>
          <p:nvPr/>
        </p:nvSpPr>
        <p:spPr>
          <a:xfrm>
            <a:off x="839568" y="4831568"/>
            <a:ext cx="1616298" cy="48295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Password</a:t>
            </a:r>
            <a:endParaRPr lang="en-IN" b="1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A023C7B-66F7-8976-C41C-E4FBA72C0F1D}"/>
              </a:ext>
            </a:extLst>
          </p:cNvPr>
          <p:cNvSpPr/>
          <p:nvPr/>
        </p:nvSpPr>
        <p:spPr>
          <a:xfrm>
            <a:off x="3194172" y="3097155"/>
            <a:ext cx="1388561" cy="48295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 err="1"/>
              <a:t>User_id</a:t>
            </a:r>
            <a:endParaRPr lang="en-IN" b="1" u="sng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4AA63B-97A1-1C18-4D35-0CECEFCD04D5}"/>
              </a:ext>
            </a:extLst>
          </p:cNvPr>
          <p:cNvSpPr/>
          <p:nvPr/>
        </p:nvSpPr>
        <p:spPr>
          <a:xfrm>
            <a:off x="11030463" y="3876541"/>
            <a:ext cx="1616298" cy="48295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Products</a:t>
            </a:r>
            <a:endParaRPr lang="en-IN" sz="2000" b="1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F9A8844-30F8-239F-230E-54374C23733E}"/>
              </a:ext>
            </a:extLst>
          </p:cNvPr>
          <p:cNvCxnSpPr>
            <a:stCxn id="30" idx="5"/>
          </p:cNvCxnSpPr>
          <p:nvPr/>
        </p:nvCxnSpPr>
        <p:spPr>
          <a:xfrm>
            <a:off x="2024779" y="3509385"/>
            <a:ext cx="203350" cy="380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1A2061C-F61F-6DE6-6C6B-EA6C6CB656B9}"/>
              </a:ext>
            </a:extLst>
          </p:cNvPr>
          <p:cNvCxnSpPr>
            <a:stCxn id="32" idx="4"/>
            <a:endCxn id="26" idx="0"/>
          </p:cNvCxnSpPr>
          <p:nvPr/>
        </p:nvCxnSpPr>
        <p:spPr>
          <a:xfrm flipH="1">
            <a:off x="2646607" y="2980656"/>
            <a:ext cx="1" cy="9087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35BE130-4F2A-A5B1-BD3F-DCFE29F0A594}"/>
              </a:ext>
            </a:extLst>
          </p:cNvPr>
          <p:cNvCxnSpPr>
            <a:cxnSpLocks/>
            <a:stCxn id="35" idx="3"/>
          </p:cNvCxnSpPr>
          <p:nvPr/>
        </p:nvCxnSpPr>
        <p:spPr>
          <a:xfrm flipH="1">
            <a:off x="3007217" y="3509385"/>
            <a:ext cx="390305" cy="3800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8F4C173-081B-8863-0F1A-A43E533E1054}"/>
              </a:ext>
            </a:extLst>
          </p:cNvPr>
          <p:cNvCxnSpPr>
            <a:cxnSpLocks/>
            <a:stCxn id="34" idx="0"/>
          </p:cNvCxnSpPr>
          <p:nvPr/>
        </p:nvCxnSpPr>
        <p:spPr>
          <a:xfrm flipV="1">
            <a:off x="1647717" y="4372379"/>
            <a:ext cx="580412" cy="4591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CF25D5F-B25E-4694-7CEC-20B3B2E05666}"/>
              </a:ext>
            </a:extLst>
          </p:cNvPr>
          <p:cNvCxnSpPr>
            <a:cxnSpLocks/>
            <a:stCxn id="33" idx="1"/>
          </p:cNvCxnSpPr>
          <p:nvPr/>
        </p:nvCxnSpPr>
        <p:spPr>
          <a:xfrm flipH="1" flipV="1">
            <a:off x="2881729" y="4359499"/>
            <a:ext cx="362645" cy="5302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F056201E-895B-ADC8-6823-33A632CC741E}"/>
              </a:ext>
            </a:extLst>
          </p:cNvPr>
          <p:cNvSpPr/>
          <p:nvPr/>
        </p:nvSpPr>
        <p:spPr>
          <a:xfrm>
            <a:off x="11838612" y="5233853"/>
            <a:ext cx="118485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color</a:t>
            </a:r>
            <a:endParaRPr lang="en-IN" b="1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535D6D1-7288-AE1A-E6B5-4E45DE867F6B}"/>
              </a:ext>
            </a:extLst>
          </p:cNvPr>
          <p:cNvSpPr/>
          <p:nvPr/>
        </p:nvSpPr>
        <p:spPr>
          <a:xfrm>
            <a:off x="10491445" y="5252080"/>
            <a:ext cx="118485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brand</a:t>
            </a:r>
            <a:endParaRPr lang="en-IN" b="1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46E09F8-FAD3-47BD-FE08-9247D79CF713}"/>
              </a:ext>
            </a:extLst>
          </p:cNvPr>
          <p:cNvSpPr/>
          <p:nvPr/>
        </p:nvSpPr>
        <p:spPr>
          <a:xfrm>
            <a:off x="9641902" y="3172251"/>
            <a:ext cx="1388561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P_name</a:t>
            </a:r>
            <a:endParaRPr lang="en-IN" b="1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C3BDB08-6EDF-8C8E-03C3-8EFED04382F0}"/>
              </a:ext>
            </a:extLst>
          </p:cNvPr>
          <p:cNvSpPr/>
          <p:nvPr/>
        </p:nvSpPr>
        <p:spPr>
          <a:xfrm>
            <a:off x="10889039" y="2680386"/>
            <a:ext cx="1874169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 err="1"/>
              <a:t>Product_id</a:t>
            </a:r>
            <a:endParaRPr lang="en-IN" b="1" u="sng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EC7C1A2-D818-900A-23FA-2E8DA1547BBD}"/>
              </a:ext>
            </a:extLst>
          </p:cNvPr>
          <p:cNvSpPr/>
          <p:nvPr/>
        </p:nvSpPr>
        <p:spPr>
          <a:xfrm>
            <a:off x="9845607" y="4642823"/>
            <a:ext cx="118485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Price</a:t>
            </a:r>
            <a:endParaRPr lang="en-IN" b="1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D83B9D6-8444-D198-5147-5F81BBC93C29}"/>
              </a:ext>
            </a:extLst>
          </p:cNvPr>
          <p:cNvSpPr/>
          <p:nvPr/>
        </p:nvSpPr>
        <p:spPr>
          <a:xfrm>
            <a:off x="12590171" y="4681664"/>
            <a:ext cx="118485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size</a:t>
            </a:r>
            <a:endParaRPr lang="en-IN" b="1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1048E8B-8191-D075-C7F3-D1D22781D949}"/>
              </a:ext>
            </a:extLst>
          </p:cNvPr>
          <p:cNvSpPr/>
          <p:nvPr/>
        </p:nvSpPr>
        <p:spPr>
          <a:xfrm>
            <a:off x="12590171" y="3118296"/>
            <a:ext cx="118485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rating</a:t>
            </a:r>
            <a:endParaRPr lang="en-IN" b="1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19AC2AE-8D00-53FE-EEE1-E240693FF278}"/>
              </a:ext>
            </a:extLst>
          </p:cNvPr>
          <p:cNvCxnSpPr>
            <a:stCxn id="51" idx="5"/>
          </p:cNvCxnSpPr>
          <p:nvPr/>
        </p:nvCxnSpPr>
        <p:spPr>
          <a:xfrm>
            <a:off x="10827113" y="3551504"/>
            <a:ext cx="525614" cy="3250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05777FF-84E8-154E-737D-0119BF93D5D3}"/>
              </a:ext>
            </a:extLst>
          </p:cNvPr>
          <p:cNvCxnSpPr>
            <a:stCxn id="52" idx="4"/>
            <a:endCxn id="36" idx="0"/>
          </p:cNvCxnSpPr>
          <p:nvPr/>
        </p:nvCxnSpPr>
        <p:spPr>
          <a:xfrm>
            <a:off x="11826124" y="3124708"/>
            <a:ext cx="12488" cy="75183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94A4D7D-F62D-89D6-164F-185AA04B1845}"/>
              </a:ext>
            </a:extLst>
          </p:cNvPr>
          <p:cNvCxnSpPr>
            <a:stCxn id="55" idx="3"/>
          </p:cNvCxnSpPr>
          <p:nvPr/>
        </p:nvCxnSpPr>
        <p:spPr>
          <a:xfrm flipH="1">
            <a:off x="12344400" y="3497549"/>
            <a:ext cx="419289" cy="3789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B8F3E06-1EF9-CE1F-6428-CE5ED3E0ECA3}"/>
              </a:ext>
            </a:extLst>
          </p:cNvPr>
          <p:cNvCxnSpPr>
            <a:stCxn id="53" idx="7"/>
          </p:cNvCxnSpPr>
          <p:nvPr/>
        </p:nvCxnSpPr>
        <p:spPr>
          <a:xfrm flipV="1">
            <a:off x="10856945" y="4359499"/>
            <a:ext cx="399190" cy="3483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101E6AC-D3CD-DE15-E564-873775335A80}"/>
              </a:ext>
            </a:extLst>
          </p:cNvPr>
          <p:cNvCxnSpPr>
            <a:stCxn id="50" idx="0"/>
          </p:cNvCxnSpPr>
          <p:nvPr/>
        </p:nvCxnSpPr>
        <p:spPr>
          <a:xfrm flipV="1">
            <a:off x="11083873" y="4359499"/>
            <a:ext cx="513552" cy="8925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BAEF14C-7378-0E63-C171-60430B041074}"/>
              </a:ext>
            </a:extLst>
          </p:cNvPr>
          <p:cNvCxnSpPr>
            <a:stCxn id="49" idx="0"/>
          </p:cNvCxnSpPr>
          <p:nvPr/>
        </p:nvCxnSpPr>
        <p:spPr>
          <a:xfrm flipH="1" flipV="1">
            <a:off x="12093262" y="4359499"/>
            <a:ext cx="337778" cy="8743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B6A3599-BF29-1D04-5EFA-6BA65F1569FF}"/>
              </a:ext>
            </a:extLst>
          </p:cNvPr>
          <p:cNvCxnSpPr>
            <a:stCxn id="54" idx="1"/>
          </p:cNvCxnSpPr>
          <p:nvPr/>
        </p:nvCxnSpPr>
        <p:spPr>
          <a:xfrm flipH="1" flipV="1">
            <a:off x="12431040" y="4359499"/>
            <a:ext cx="332649" cy="3872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9DB57D9F-1C49-6645-7E9F-B9087C1741B8}"/>
              </a:ext>
            </a:extLst>
          </p:cNvPr>
          <p:cNvSpPr/>
          <p:nvPr/>
        </p:nvSpPr>
        <p:spPr>
          <a:xfrm>
            <a:off x="7454556" y="4870205"/>
            <a:ext cx="1615616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u="sng" dirty="0" err="1"/>
              <a:t>P_cart_id</a:t>
            </a:r>
            <a:endParaRPr lang="en-IN" b="1" u="sng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2E5A3CBA-65EB-886E-3E4D-26E88F20F2F0}"/>
              </a:ext>
            </a:extLst>
          </p:cNvPr>
          <p:cNvSpPr/>
          <p:nvPr/>
        </p:nvSpPr>
        <p:spPr>
          <a:xfrm>
            <a:off x="5537751" y="4864984"/>
            <a:ext cx="1420968" cy="44432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quantity</a:t>
            </a:r>
            <a:endParaRPr lang="en-IN" b="1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540234F-4741-1D54-57BA-FE752B2D0463}"/>
              </a:ext>
            </a:extLst>
          </p:cNvPr>
          <p:cNvSpPr/>
          <p:nvPr/>
        </p:nvSpPr>
        <p:spPr>
          <a:xfrm>
            <a:off x="5425257" y="2868522"/>
            <a:ext cx="1388561" cy="64974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User_id</a:t>
            </a:r>
            <a:r>
              <a:rPr lang="en-US" b="1" dirty="0"/>
              <a:t>(FK)</a:t>
            </a:r>
            <a:endParaRPr lang="en-IN" b="1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329F2ED8-E8DB-91F5-9920-DA8D32E338C7}"/>
              </a:ext>
            </a:extLst>
          </p:cNvPr>
          <p:cNvSpPr/>
          <p:nvPr/>
        </p:nvSpPr>
        <p:spPr>
          <a:xfrm>
            <a:off x="7403051" y="2877405"/>
            <a:ext cx="1874169" cy="63197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Product_id</a:t>
            </a:r>
            <a:endParaRPr lang="en-US" b="1" dirty="0"/>
          </a:p>
          <a:p>
            <a:pPr algn="ctr"/>
            <a:r>
              <a:rPr lang="en-US" b="1" dirty="0"/>
              <a:t>(FK)</a:t>
            </a:r>
            <a:endParaRPr lang="en-IN" b="1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69E4791-A194-4D62-1F50-F9BAEB44D47D}"/>
              </a:ext>
            </a:extLst>
          </p:cNvPr>
          <p:cNvCxnSpPr>
            <a:stCxn id="26" idx="3"/>
            <a:endCxn id="29" idx="1"/>
          </p:cNvCxnSpPr>
          <p:nvPr/>
        </p:nvCxnSpPr>
        <p:spPr>
          <a:xfrm flipV="1">
            <a:off x="3454756" y="4114800"/>
            <a:ext cx="2688467" cy="16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39A96BC-B035-F173-0D94-8E792139FE7E}"/>
              </a:ext>
            </a:extLst>
          </p:cNvPr>
          <p:cNvCxnSpPr>
            <a:cxnSpLocks/>
          </p:cNvCxnSpPr>
          <p:nvPr/>
        </p:nvCxnSpPr>
        <p:spPr>
          <a:xfrm>
            <a:off x="6394361" y="3482503"/>
            <a:ext cx="443142" cy="2201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E56C45E-8098-FB09-F683-008BEC97D49D}"/>
              </a:ext>
            </a:extLst>
          </p:cNvPr>
          <p:cNvCxnSpPr>
            <a:cxnSpLocks/>
            <a:stCxn id="78" idx="4"/>
          </p:cNvCxnSpPr>
          <p:nvPr/>
        </p:nvCxnSpPr>
        <p:spPr>
          <a:xfrm flipH="1">
            <a:off x="7778839" y="3509384"/>
            <a:ext cx="561297" cy="2705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2DE905F-0B3C-F2C4-3E7E-60E327E4422F}"/>
              </a:ext>
            </a:extLst>
          </p:cNvPr>
          <p:cNvCxnSpPr>
            <a:endCxn id="76" idx="0"/>
          </p:cNvCxnSpPr>
          <p:nvPr/>
        </p:nvCxnSpPr>
        <p:spPr>
          <a:xfrm flipH="1">
            <a:off x="6248235" y="4468969"/>
            <a:ext cx="474537" cy="3960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CFA0C80-194E-088B-932B-0A713D275593}"/>
              </a:ext>
            </a:extLst>
          </p:cNvPr>
          <p:cNvCxnSpPr>
            <a:cxnSpLocks/>
            <a:stCxn id="75" idx="0"/>
          </p:cNvCxnSpPr>
          <p:nvPr/>
        </p:nvCxnSpPr>
        <p:spPr>
          <a:xfrm flipH="1" flipV="1">
            <a:off x="7778839" y="4449652"/>
            <a:ext cx="483525" cy="4205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6BD090A-7C19-EE9F-40B7-F73EF570D777}"/>
              </a:ext>
            </a:extLst>
          </p:cNvPr>
          <p:cNvCxnSpPr>
            <a:stCxn id="29" idx="3"/>
            <a:endCxn id="36" idx="1"/>
          </p:cNvCxnSpPr>
          <p:nvPr/>
        </p:nvCxnSpPr>
        <p:spPr>
          <a:xfrm>
            <a:off x="8358389" y="4114800"/>
            <a:ext cx="2672074" cy="32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C16856AF-EDF7-475F-3F84-7E8BB695DE2F}"/>
              </a:ext>
            </a:extLst>
          </p:cNvPr>
          <p:cNvSpPr/>
          <p:nvPr/>
        </p:nvSpPr>
        <p:spPr>
          <a:xfrm>
            <a:off x="3502211" y="3747392"/>
            <a:ext cx="279042" cy="3056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  <a:endParaRPr lang="en-IN" b="1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87DBEA7-8731-5ED5-6881-E3CEB6FC9CA0}"/>
              </a:ext>
            </a:extLst>
          </p:cNvPr>
          <p:cNvSpPr/>
          <p:nvPr/>
        </p:nvSpPr>
        <p:spPr>
          <a:xfrm>
            <a:off x="10712785" y="3752709"/>
            <a:ext cx="279042" cy="30561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</a:t>
            </a:r>
            <a:endParaRPr lang="en-IN" b="1" dirty="0"/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6259" y="742674"/>
            <a:ext cx="4873228" cy="609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kern="0" spc="-77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 Workflow 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7303770" y="1451015"/>
            <a:ext cx="22860" cy="6291024"/>
          </a:xfrm>
          <a:prstGeom prst="roundRect">
            <a:avLst>
              <a:gd name="adj" fmla="val 325584"/>
            </a:avLst>
          </a:prstGeom>
          <a:solidFill>
            <a:srgbClr val="C6BDDA"/>
          </a:solidFill>
          <a:ln/>
        </p:spPr>
      </p:sp>
      <p:sp>
        <p:nvSpPr>
          <p:cNvPr id="4" name="Shape 2"/>
          <p:cNvSpPr/>
          <p:nvPr/>
        </p:nvSpPr>
        <p:spPr>
          <a:xfrm>
            <a:off x="6518553" y="1838206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5" name="Shape 3"/>
          <p:cNvSpPr/>
          <p:nvPr/>
        </p:nvSpPr>
        <p:spPr>
          <a:xfrm>
            <a:off x="7115889" y="1650325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5550" y="1703427"/>
            <a:ext cx="119301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620197" y="1628180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application workflow begins with a welcome screen prompting users to sign up or log in.</a:t>
            </a:r>
            <a:endParaRPr lang="en-US" sz="1600" b="1" dirty="0"/>
          </a:p>
        </p:txBody>
      </p:sp>
      <p:sp>
        <p:nvSpPr>
          <p:cNvPr id="8" name="Shape 6"/>
          <p:cNvSpPr/>
          <p:nvPr/>
        </p:nvSpPr>
        <p:spPr>
          <a:xfrm>
            <a:off x="7491651" y="2724150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9" name="Shape 7"/>
          <p:cNvSpPr/>
          <p:nvPr/>
        </p:nvSpPr>
        <p:spPr>
          <a:xfrm>
            <a:off x="7115889" y="2536269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235190" y="2589371"/>
            <a:ext cx="159901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8289846" y="2514124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 up involves entering user details, storing them in the database, and redirecting the user to the login screen</a:t>
            </a:r>
            <a:r>
              <a:rPr lang="en-US" sz="135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6518553" y="3521512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13" name="Shape 11"/>
          <p:cNvSpPr/>
          <p:nvPr/>
        </p:nvSpPr>
        <p:spPr>
          <a:xfrm>
            <a:off x="7115889" y="3333631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235309" y="3386733"/>
            <a:ext cx="15966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620197" y="3311485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 requires validation of user credentials, followed by redirection to the main menu.</a:t>
            </a:r>
            <a:endParaRPr lang="en-US" sz="1600" b="1" dirty="0"/>
          </a:p>
        </p:txBody>
      </p:sp>
      <p:sp>
        <p:nvSpPr>
          <p:cNvPr id="16" name="Shape 14"/>
          <p:cNvSpPr/>
          <p:nvPr/>
        </p:nvSpPr>
        <p:spPr>
          <a:xfrm>
            <a:off x="7491651" y="4318992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17" name="Shape 15"/>
          <p:cNvSpPr/>
          <p:nvPr/>
        </p:nvSpPr>
        <p:spPr>
          <a:xfrm>
            <a:off x="7115889" y="4131112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39238" y="4184213"/>
            <a:ext cx="151805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8212456" y="4114799"/>
            <a:ext cx="5597713" cy="548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main menu offers options for shopping, viewing the cart, and exiting the application.</a:t>
            </a:r>
            <a:endParaRPr lang="en-US" sz="1600" b="1" dirty="0"/>
          </a:p>
        </p:txBody>
      </p:sp>
      <p:sp>
        <p:nvSpPr>
          <p:cNvPr id="20" name="Shape 18"/>
          <p:cNvSpPr/>
          <p:nvPr/>
        </p:nvSpPr>
        <p:spPr>
          <a:xfrm>
            <a:off x="6518553" y="5116473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21" name="Shape 19"/>
          <p:cNvSpPr/>
          <p:nvPr/>
        </p:nvSpPr>
        <p:spPr>
          <a:xfrm>
            <a:off x="7115889" y="4928592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235071" y="4981694"/>
            <a:ext cx="16025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300" dirty="0"/>
          </a:p>
        </p:txBody>
      </p:sp>
      <p:sp>
        <p:nvSpPr>
          <p:cNvPr id="23" name="Text 21"/>
          <p:cNvSpPr/>
          <p:nvPr/>
        </p:nvSpPr>
        <p:spPr>
          <a:xfrm>
            <a:off x="738604" y="4906447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Shopping allows browsing products, adding them to the cart, or proceeding directly to purchase.</a:t>
            </a:r>
            <a:endParaRPr lang="en-US" sz="1600" b="1" dirty="0"/>
          </a:p>
        </p:txBody>
      </p:sp>
      <p:sp>
        <p:nvSpPr>
          <p:cNvPr id="24" name="Shape 22"/>
          <p:cNvSpPr/>
          <p:nvPr/>
        </p:nvSpPr>
        <p:spPr>
          <a:xfrm>
            <a:off x="7491651" y="5913953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5889" y="5726073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9475" y="5779175"/>
            <a:ext cx="171331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8289846" y="5703927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Viewing the cart enables users to remove items or complete the purchase process.</a:t>
            </a:r>
            <a:endParaRPr lang="en-US" sz="1600" b="1" dirty="0"/>
          </a:p>
        </p:txBody>
      </p:sp>
      <p:sp>
        <p:nvSpPr>
          <p:cNvPr id="28" name="Shape 26"/>
          <p:cNvSpPr/>
          <p:nvPr/>
        </p:nvSpPr>
        <p:spPr>
          <a:xfrm>
            <a:off x="6518553" y="6711434"/>
            <a:ext cx="620197" cy="22860"/>
          </a:xfrm>
          <a:prstGeom prst="roundRect">
            <a:avLst>
              <a:gd name="adj" fmla="val 325584"/>
            </a:avLst>
          </a:prstGeom>
          <a:solidFill>
            <a:srgbClr val="BE95DE"/>
          </a:solidFill>
          <a:ln/>
        </p:spPr>
      </p:sp>
      <p:sp>
        <p:nvSpPr>
          <p:cNvPr id="29" name="Shape 27"/>
          <p:cNvSpPr/>
          <p:nvPr/>
        </p:nvSpPr>
        <p:spPr>
          <a:xfrm>
            <a:off x="7115889" y="6523553"/>
            <a:ext cx="398621" cy="398621"/>
          </a:xfrm>
          <a:prstGeom prst="roundRect">
            <a:avLst>
              <a:gd name="adj" fmla="val 18671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7245548" y="6576655"/>
            <a:ext cx="13918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</a:t>
            </a:r>
            <a:endParaRPr lang="en-US" sz="2300" dirty="0"/>
          </a:p>
        </p:txBody>
      </p:sp>
      <p:sp>
        <p:nvSpPr>
          <p:cNvPr id="31" name="Text 29"/>
          <p:cNvSpPr/>
          <p:nvPr/>
        </p:nvSpPr>
        <p:spPr>
          <a:xfrm>
            <a:off x="620197" y="6501408"/>
            <a:ext cx="5720358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600" b="1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purchase process culminates in bill generation and transaction completion.</a:t>
            </a:r>
            <a:endParaRPr lang="en-US" sz="1600" b="1" dirty="0"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97" y="740534"/>
            <a:ext cx="13181526" cy="25540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48881" y="3439954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Functionality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466897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1834" y="4778871"/>
            <a:ext cx="15275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482136" y="4668977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 up and log in using your Gmail account, ensuring secure authentication.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392335" y="466897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563676" y="4778871"/>
            <a:ext cx="20478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6"/>
          <p:cNvSpPr/>
          <p:nvPr/>
        </p:nvSpPr>
        <p:spPr>
          <a:xfrm>
            <a:off x="8141889" y="4668977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Browse products by category and filter by price, color, brand, and rating for a personalized shopping experience.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061" y="60433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5997" y="6154579"/>
            <a:ext cx="204430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2" name="Text 9"/>
          <p:cNvSpPr/>
          <p:nvPr/>
        </p:nvSpPr>
        <p:spPr>
          <a:xfrm>
            <a:off x="1482136" y="6043351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 your shopping cart by adding or removing items, and view cart details and total price before checkout.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04282" y="60250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8AFF8"/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568914" y="6114847"/>
            <a:ext cx="194310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900" dirty="0"/>
          </a:p>
        </p:txBody>
      </p:sp>
      <p:sp>
        <p:nvSpPr>
          <p:cNvPr id="15" name="Text 12"/>
          <p:cNvSpPr/>
          <p:nvPr/>
        </p:nvSpPr>
        <p:spPr>
          <a:xfrm>
            <a:off x="8079216" y="6043351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your purchase and generate bills for individual or consolidated cart purchases using various payment methods.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38" y="746997"/>
            <a:ext cx="4731481" cy="67354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699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6280190" y="1859575"/>
            <a:ext cx="7410053" cy="1096126"/>
          </a:xfrm>
          <a:prstGeom prst="roundRect">
            <a:avLst>
              <a:gd name="adj" fmla="val 5537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BE95DE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185957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514621" y="221955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Admin to update the product table , like price , rating  ,add product or remove product.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1" y="3587473"/>
            <a:ext cx="7410052" cy="1096126"/>
          </a:xfrm>
          <a:prstGeom prst="roundRect">
            <a:avLst>
              <a:gd name="adj" fmla="val 5537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BE95D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3851197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6514620" y="382842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kern="0" spc="-3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with reputable payment gateways for real transactions, enabling secure and reliable payment processing.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15372"/>
            <a:ext cx="7410052" cy="1096126"/>
          </a:xfrm>
          <a:prstGeom prst="roundRect">
            <a:avLst>
              <a:gd name="adj" fmla="val 5537"/>
            </a:avLst>
          </a:prstGeom>
          <a:solidFill>
            <a:schemeClr val="accent2">
              <a:lumMod val="20000"/>
              <a:lumOff val="80000"/>
            </a:schemeClr>
          </a:solidFill>
          <a:ln w="7620">
            <a:solidFill>
              <a:srgbClr val="BE95DE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1" name="Text 8"/>
          <p:cNvSpPr/>
          <p:nvPr/>
        </p:nvSpPr>
        <p:spPr>
          <a:xfrm>
            <a:off x="6514624" y="5801261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6602690" y="563332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000000"/>
                </a:solidFill>
                <a:latin typeface="Inter" pitchFamily="34" charset="0"/>
                <a:ea typeface="Inter" pitchFamily="34" charset="-122"/>
              </a:rPr>
              <a:t>Recommendation providing to enhance user experience.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121" y="746974"/>
            <a:ext cx="4758744" cy="67356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13752" y="372498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2654383" y="4398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appreciate your time and attention.</a:t>
            </a:r>
            <a:endParaRPr lang="en-US" sz="1750" dirty="0"/>
          </a:p>
        </p:txBody>
      </p:sp>
    </p:spTree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137</TotalTime>
  <Words>441</Words>
  <Application>Microsoft Office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Garamond</vt:lpstr>
      <vt:lpstr>Inter</vt:lpstr>
      <vt:lpstr>Petrona Bold</vt:lpstr>
      <vt:lpstr>Arial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patnichirag67@outlook.com</cp:lastModifiedBy>
  <cp:revision>6</cp:revision>
  <dcterms:created xsi:type="dcterms:W3CDTF">2025-02-25T16:01:23Z</dcterms:created>
  <dcterms:modified xsi:type="dcterms:W3CDTF">2025-02-27T11:52:30Z</dcterms:modified>
</cp:coreProperties>
</file>